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674" r:id="rId1"/>
  </p:sldMasterIdLst>
  <p:notesMasterIdLst>
    <p:notesMasterId r:id="rId21"/>
  </p:notesMasterIdLst>
  <p:handoutMasterIdLst>
    <p:handoutMasterId r:id="rId22"/>
  </p:handoutMasterIdLst>
  <p:sldIdLst>
    <p:sldId id="287" r:id="rId2"/>
    <p:sldId id="333" r:id="rId3"/>
    <p:sldId id="339" r:id="rId4"/>
    <p:sldId id="334" r:id="rId5"/>
    <p:sldId id="340" r:id="rId6"/>
    <p:sldId id="335" r:id="rId7"/>
    <p:sldId id="342" r:id="rId8"/>
    <p:sldId id="336" r:id="rId9"/>
    <p:sldId id="341" r:id="rId10"/>
    <p:sldId id="350" r:id="rId11"/>
    <p:sldId id="337" r:id="rId12"/>
    <p:sldId id="343" r:id="rId13"/>
    <p:sldId id="344" r:id="rId14"/>
    <p:sldId id="348" r:id="rId15"/>
    <p:sldId id="345" r:id="rId16"/>
    <p:sldId id="349" r:id="rId17"/>
    <p:sldId id="346" r:id="rId18"/>
    <p:sldId id="347" r:id="rId19"/>
    <p:sldId id="338" r:id="rId20"/>
  </p:sldIdLst>
  <p:sldSz cx="8961438" cy="6721475"/>
  <p:notesSz cx="7010400" cy="92964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4" userDrawn="1">
          <p15:clr>
            <a:srgbClr val="A4A3A4"/>
          </p15:clr>
        </p15:guide>
        <p15:guide id="2" pos="2127" userDrawn="1">
          <p15:clr>
            <a:srgbClr val="A4A3A4"/>
          </p15:clr>
        </p15:guide>
        <p15:guide id="3" orient="horz" pos="1373" userDrawn="1">
          <p15:clr>
            <a:srgbClr val="A4A3A4"/>
          </p15:clr>
        </p15:guide>
        <p15:guide id="4" orient="horz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Holliday" initials="L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39B"/>
    <a:srgbClr val="E2F2F4"/>
    <a:srgbClr val="B9DCE3"/>
    <a:srgbClr val="003C57"/>
    <a:srgbClr val="211F1E"/>
    <a:srgbClr val="335F80"/>
    <a:srgbClr val="C6E4EA"/>
    <a:srgbClr val="B6DAE1"/>
    <a:srgbClr val="00B4C1"/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6" autoAdjust="0"/>
    <p:restoredTop sz="80324" autoAdjust="0"/>
  </p:normalViewPr>
  <p:slideViewPr>
    <p:cSldViewPr snapToGrid="0" snapToObjects="1">
      <p:cViewPr varScale="1">
        <p:scale>
          <a:sx n="90" d="100"/>
          <a:sy n="90" d="100"/>
        </p:scale>
        <p:origin x="2552" y="200"/>
      </p:cViewPr>
      <p:guideLst>
        <p:guide orient="horz" pos="4234"/>
        <p:guide pos="2127"/>
        <p:guide orient="horz" pos="1373"/>
        <p:guide orient="horz" pos="2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6736"/>
    </p:cViewPr>
  </p:sorterViewPr>
  <p:notesViewPr>
    <p:cSldViewPr snapToGrid="0" snapToObjects="1">
      <p:cViewPr varScale="1">
        <p:scale>
          <a:sx n="88" d="100"/>
          <a:sy n="88" d="100"/>
        </p:scale>
        <p:origin x="3235" y="8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2638" y="582613"/>
            <a:ext cx="5451475" cy="409098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67699" y="4995326"/>
            <a:ext cx="5974023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256224" y="8928490"/>
            <a:ext cx="556145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812304" y="95894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117475" indent="-115888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300038" indent="-180975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427038" indent="-125413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542925" indent="-114300" algn="l" defTabSz="895350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*While there are more interesting attributes I could use, these are the attributes that I can filter on it real time and action on tickets in real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 </a:t>
            </a:r>
            <a:r>
              <a:rPr lang="en-US" sz="16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agent_wait_time</a:t>
            </a:r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2. </a:t>
            </a:r>
            <a:r>
              <a:rPr lang="en-US" sz="16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full_resolution_time</a:t>
            </a:r>
            <a:endParaRPr lang="en-US" sz="16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3. </a:t>
            </a:r>
            <a:r>
              <a:rPr lang="en-US" sz="16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private_comments</a:t>
            </a:r>
            <a:endParaRPr lang="en-US" sz="16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4. </a:t>
            </a:r>
            <a:r>
              <a:rPr lang="en-US" sz="1600" kern="120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public_comments</a:t>
            </a:r>
            <a:endParaRPr lang="en-US" sz="1600" kern="120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5. reopens </a:t>
            </a:r>
          </a:p>
          <a:p>
            <a:r>
              <a:rPr lang="en-US" sz="16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6. replies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2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82 and 84%</a:t>
            </a:r>
          </a:p>
          <a:p>
            <a:endParaRPr lang="en-US" dirty="0"/>
          </a:p>
          <a:p>
            <a:r>
              <a:rPr lang="en-US" dirty="0"/>
              <a:t>The model was much better about predicting the good tickets vs. predicting the bad tickets. The recall on predicting bad tickets wasn’t great.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A632B-FBDE-46D4-BF6F-6D14421E6342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bg>
      <p:bgPr>
        <a:solidFill>
          <a:srgbClr val="E2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5" y="1957940"/>
            <a:ext cx="7773188" cy="3066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18" y="506788"/>
            <a:ext cx="2269602" cy="13589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016126" y="5097463"/>
            <a:ext cx="4929187" cy="632777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016126" y="5730240"/>
            <a:ext cx="4929187" cy="632777"/>
          </a:xfrm>
        </p:spPr>
        <p:txBody>
          <a:bodyPr>
            <a:normAutofit/>
          </a:bodyPr>
          <a:lstStyle>
            <a:lvl1pPr algn="ctr">
              <a:defRPr sz="22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9423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595" y="2721620"/>
            <a:ext cx="4073708" cy="632777"/>
          </a:xfrm>
        </p:spPr>
        <p:txBody>
          <a:bodyPr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63594" y="3399557"/>
            <a:ext cx="4073708" cy="632777"/>
          </a:xfrm>
        </p:spPr>
        <p:txBody>
          <a:bodyPr>
            <a:noAutofit/>
          </a:bodyPr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02" y="1524000"/>
            <a:ext cx="4019382" cy="4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9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595" y="2721620"/>
            <a:ext cx="4073708" cy="632777"/>
          </a:xfrm>
        </p:spPr>
        <p:txBody>
          <a:bodyPr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63594" y="3399557"/>
            <a:ext cx="4073708" cy="632777"/>
          </a:xfrm>
        </p:spPr>
        <p:txBody>
          <a:bodyPr>
            <a:noAutofit/>
          </a:bodyPr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02" y="1399629"/>
            <a:ext cx="3999855" cy="399985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95" y="181997"/>
            <a:ext cx="3994168" cy="4229735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18053" y="3044349"/>
            <a:ext cx="4929187" cy="632777"/>
          </a:xfrm>
        </p:spPr>
        <p:txBody>
          <a:bodyPr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2" y="3722286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40" y="1731783"/>
            <a:ext cx="3638105" cy="388575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18053" y="3044349"/>
            <a:ext cx="4929187" cy="632777"/>
          </a:xfrm>
        </p:spPr>
        <p:txBody>
          <a:bodyPr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2" y="3722286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24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96" y="1"/>
            <a:ext cx="4710861" cy="5118100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3" y="3044349"/>
            <a:ext cx="4929187" cy="632777"/>
          </a:xfrm>
        </p:spPr>
        <p:txBody>
          <a:bodyPr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052" y="3722286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5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04" y="2632740"/>
            <a:ext cx="3668163" cy="3928715"/>
          </a:xfrm>
          <a:prstGeom prst="rect">
            <a:avLst/>
          </a:prstGeom>
        </p:spPr>
      </p:pic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3" y="3044349"/>
            <a:ext cx="4929187" cy="632777"/>
          </a:xfrm>
        </p:spPr>
        <p:txBody>
          <a:bodyPr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8052" y="3722286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18" y="506788"/>
            <a:ext cx="2269602" cy="1358900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016126" y="2438083"/>
            <a:ext cx="4929187" cy="632777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016126" y="3070860"/>
            <a:ext cx="4929187" cy="632777"/>
          </a:xfrm>
        </p:spPr>
        <p:txBody>
          <a:bodyPr>
            <a:normAutofit/>
          </a:bodyPr>
          <a:lstStyle>
            <a:lvl1pPr algn="ctr">
              <a:defRPr sz="22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5644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bg>
      <p:bgPr>
        <a:solidFill>
          <a:srgbClr val="003C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00" y="1371600"/>
            <a:ext cx="3492500" cy="396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74" y="1941945"/>
            <a:ext cx="1816544" cy="108763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18053" y="3594934"/>
            <a:ext cx="4929187" cy="632777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3" y="4227711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4372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626" y="1367036"/>
            <a:ext cx="3492500" cy="396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74" y="1941945"/>
            <a:ext cx="1816544" cy="108763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18053" y="3594934"/>
            <a:ext cx="4929187" cy="632777"/>
          </a:xfrm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18053" y="4227711"/>
            <a:ext cx="4929187" cy="632777"/>
          </a:xfrm>
        </p:spPr>
        <p:txBody>
          <a:bodyPr>
            <a:normAutofit/>
          </a:bodyPr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076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5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98" y="338513"/>
            <a:ext cx="2269602" cy="1358900"/>
          </a:xfrm>
          <a:prstGeom prst="rect">
            <a:avLst/>
          </a:prstGeom>
        </p:spPr>
      </p:pic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016126" y="2001838"/>
            <a:ext cx="4929187" cy="632777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016126" y="2634615"/>
            <a:ext cx="4929187" cy="632777"/>
          </a:xfrm>
        </p:spPr>
        <p:txBody>
          <a:bodyPr>
            <a:normAutofit/>
          </a:bodyPr>
          <a:lstStyle>
            <a:lvl1pPr algn="ctr">
              <a:defRPr sz="220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5541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230532"/>
            <a:ext cx="8618537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23925" y="1441942"/>
            <a:ext cx="2981326" cy="3924300"/>
          </a:xfrm>
        </p:spPr>
        <p:txBody>
          <a:bodyPr/>
          <a:lstStyle>
            <a:lvl1pPr marL="342900" indent="-342900">
              <a:buClrTx/>
              <a:buFont typeface="Arial" panose="020B0604020202020204" pitchFamily="34" charset="0"/>
              <a:buChar char="•"/>
              <a:defRPr baseline="0">
                <a:latin typeface="+mn-lt"/>
              </a:defRPr>
            </a:lvl1pPr>
          </a:lstStyle>
          <a:p>
            <a:pPr lvl="0"/>
            <a:r>
              <a:rPr lang="en-US" dirty="0"/>
              <a:t>Agenda Item 1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Agenda Item 2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Agenda Item 3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Agenda Item 4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Agenda Item 5			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172075" y="1441942"/>
            <a:ext cx="2981326" cy="3924300"/>
          </a:xfrm>
        </p:spPr>
        <p:txBody>
          <a:bodyPr/>
          <a:lstStyle>
            <a:lvl1pPr marL="0" marR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latin typeface="+mn-lt"/>
              </a:defRPr>
            </a:lvl1pPr>
          </a:lstStyle>
          <a:p>
            <a:pPr lvl="0"/>
            <a:r>
              <a:rPr lang="en-US" dirty="0"/>
              <a:t>(# Minutes)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(# Minutes)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(# Minutes)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(# Minutes) </a:t>
            </a:r>
          </a:p>
          <a:p>
            <a:pPr lvl="0"/>
            <a:endParaRPr lang="en-US" dirty="0"/>
          </a:p>
          <a:p>
            <a:pPr marL="0" marR="0" lvl="0" indent="0" algn="l" defTabSz="895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(# Minutes) </a:t>
            </a:r>
          </a:p>
          <a:p>
            <a:pPr lvl="0"/>
            <a:r>
              <a:rPr lang="en-US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5906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230532"/>
            <a:ext cx="8618537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5486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1450" y="230532"/>
            <a:ext cx="8618537" cy="4001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sp>
        <p:nvSpPr>
          <p:cNvPr id="11" name="Chart Placeholder 10"/>
          <p:cNvSpPr>
            <a:spLocks noGrp="1"/>
          </p:cNvSpPr>
          <p:nvPr>
            <p:ph type="chart" sz="quarter" idx="11"/>
          </p:nvPr>
        </p:nvSpPr>
        <p:spPr>
          <a:xfrm>
            <a:off x="1414936" y="1762125"/>
            <a:ext cx="6448425" cy="36004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3693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63595" y="2721620"/>
            <a:ext cx="4073708" cy="632777"/>
          </a:xfrm>
        </p:spPr>
        <p:txBody>
          <a:bodyPr>
            <a:noAutofit/>
          </a:bodyPr>
          <a:lstStyle>
            <a:lvl1pPr algn="l">
              <a:defRPr sz="3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 Item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63594" y="3399557"/>
            <a:ext cx="4073708" cy="632777"/>
          </a:xfrm>
        </p:spPr>
        <p:txBody>
          <a:bodyPr>
            <a:noAutofit/>
          </a:bodyPr>
          <a:lstStyle>
            <a:lvl1pPr algn="l"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2" y="6215643"/>
            <a:ext cx="566847" cy="505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60" y="1321414"/>
            <a:ext cx="4156285" cy="415628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tags" Target="../tags/tag10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mlDrawing" Target="../drawings/vmlDrawing1.vml"/><Relationship Id="rId25" Type="http://schemas.openxmlformats.org/officeDocument/2006/relationships/tags" Target="../tags/tag9.xml"/><Relationship Id="rId33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29" Type="http://schemas.openxmlformats.org/officeDocument/2006/relationships/tags" Target="../tags/tag1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8.xml"/><Relationship Id="rId32" Type="http://schemas.openxmlformats.org/officeDocument/2006/relationships/tags" Target="../tags/tag1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28" Type="http://schemas.openxmlformats.org/officeDocument/2006/relationships/tags" Target="../tags/tag1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31" Type="http://schemas.openxmlformats.org/officeDocument/2006/relationships/tags" Target="../tags/tag1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Relationship Id="rId27" Type="http://schemas.openxmlformats.org/officeDocument/2006/relationships/tags" Target="../tags/tag11.xml"/><Relationship Id="rId30" Type="http://schemas.openxmlformats.org/officeDocument/2006/relationships/tags" Target="../tags/tag14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8"/>
            </p:custDataLst>
            <p:extLst/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4" name="think-cell Slide" r:id="rId34" imgW="270" imgH="270" progId="TCLayout.ActiveDocument.1">
                  <p:embed/>
                </p:oleObj>
              </mc:Choice>
              <mc:Fallback>
                <p:oleObj name="think-cell Slide" r:id="rId3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Placeholder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71450" y="192432"/>
            <a:ext cx="86185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here to edit Master title style</a:t>
            </a:r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auto">
          <a:xfrm>
            <a:off x="119062" y="26988"/>
            <a:ext cx="85921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aseline="0" noProof="0" dirty="0">
                <a:solidFill>
                  <a:srgbClr val="808080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auto">
          <a:xfrm>
            <a:off x="119062" y="778228"/>
            <a:ext cx="861853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 noProof="0" dirty="0">
                <a:solidFill>
                  <a:srgbClr val="808080"/>
                </a:solidFill>
                <a:latin typeface="+mn-lt"/>
              </a:rPr>
              <a:t>Unit of measure</a:t>
            </a:r>
          </a:p>
        </p:txBody>
      </p:sp>
      <p:grpSp>
        <p:nvGrpSpPr>
          <p:cNvPr id="12" name="Slide Elements" hidden="1"/>
          <p:cNvGrpSpPr>
            <a:grpSpLocks/>
          </p:cNvGrpSpPr>
          <p:nvPr userDrawn="1"/>
        </p:nvGrpSpPr>
        <p:grpSpPr bwMode="auto">
          <a:xfrm>
            <a:off x="1402389" y="6215071"/>
            <a:ext cx="7273828" cy="373063"/>
            <a:chOff x="75" y="3915"/>
            <a:chExt cx="5385" cy="235"/>
          </a:xfrm>
        </p:grpSpPr>
        <p:sp>
          <p:nvSpPr>
            <p:cNvPr id="13" name="4. Footnote"/>
            <p:cNvSpPr txBox="1">
              <a:spLocks noChangeArrowheads="1"/>
            </p:cNvSpPr>
            <p:nvPr/>
          </p:nvSpPr>
          <p:spPr bwMode="auto">
            <a:xfrm>
              <a:off x="75" y="3915"/>
              <a:ext cx="5385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>
              <a:lvl1pPr marL="104775" indent="-104775" defTabSz="895350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1031875" defTabSz="8953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217613" defTabSz="89535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404938" defTabSz="89535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1792288" defTabSz="89535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2494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7066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1638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621088" defTabSz="89535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r>
                <a:rPr lang="en-US" sz="1000" baseline="0" noProof="0" dirty="0">
                  <a:latin typeface="+mn-lt"/>
                </a:rPr>
                <a:t>1 Footnote</a:t>
              </a:r>
            </a:p>
          </p:txBody>
        </p:sp>
        <p:sp>
          <p:nvSpPr>
            <p:cNvPr id="14" name="5. Source"/>
            <p:cNvSpPr>
              <a:spLocks noChangeArrowheads="1"/>
            </p:cNvSpPr>
            <p:nvPr/>
          </p:nvSpPr>
          <p:spPr bwMode="auto">
            <a:xfrm>
              <a:off x="75" y="4054"/>
              <a:ext cx="4323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b" anchorCtr="0">
              <a:spAutoFit/>
            </a:bodyPr>
            <a:lstStyle/>
            <a:p>
              <a:pPr marL="609600" indent="-609600" defTabSz="895350">
                <a:tabLst>
                  <a:tab pos="612775" algn="l"/>
                </a:tabLst>
              </a:pPr>
              <a:r>
                <a:rPr lang="en-US" sz="1000" baseline="0" noProof="0" dirty="0">
                  <a:solidFill>
                    <a:schemeClr val="tx1"/>
                  </a:solidFill>
                  <a:latin typeface="+mn-lt"/>
                </a:rPr>
                <a:t>SOURCE: Source</a:t>
              </a:r>
            </a:p>
          </p:txBody>
        </p:sp>
      </p:grp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452563" y="1296458"/>
            <a:ext cx="4264025" cy="508000"/>
            <a:chOff x="915" y="710"/>
            <a:chExt cx="2686" cy="320"/>
          </a:xfrm>
        </p:grpSpPr>
        <p:cxnSp>
          <p:nvCxnSpPr>
            <p:cNvPr id="16" name="AutoShape 249"/>
            <p:cNvCxnSpPr>
              <a:cxnSpLocks noChangeShapeType="1"/>
              <a:stCxn id="17" idx="4"/>
              <a:endCxn id="17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AutoShape 250"/>
            <p:cNvSpPr>
              <a:spLocks noChangeArrowheads="1"/>
            </p:cNvSpPr>
            <p:nvPr/>
          </p:nvSpPr>
          <p:spPr bwMode="auto">
            <a:xfrm>
              <a:off x="915" y="710"/>
              <a:ext cx="2686" cy="320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b="1" baseline="0" noProof="0" dirty="0">
                  <a:latin typeface="+mn-lt"/>
                  <a:ea typeface="+mn-ea"/>
                </a:rPr>
                <a:t>Title</a:t>
              </a:r>
            </a:p>
            <a:p>
              <a:r>
                <a:rPr lang="en-US" baseline="0" noProof="0" dirty="0">
                  <a:solidFill>
                    <a:srgbClr val="808080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23" name="Slide Number Placeholder 5"/>
          <p:cNvSpPr txBox="1">
            <a:spLocks/>
          </p:cNvSpPr>
          <p:nvPr userDrawn="1"/>
        </p:nvSpPr>
        <p:spPr bwMode="auto">
          <a:xfrm>
            <a:off x="7658778" y="6453171"/>
            <a:ext cx="1078821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rgbClr val="57585E"/>
                </a:solidFill>
                <a:latin typeface="Museo Slab 500"/>
                <a:ea typeface="ヒラギノ角ゴ ProN W3" charset="-128"/>
                <a:cs typeface="Museo Slab 50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+mn-cs"/>
                <a:sym typeface="Gill Sans" charset="0"/>
              </a:defRPr>
            </a:lvl9pPr>
          </a:lstStyle>
          <a:p>
            <a:r>
              <a:rPr lang="en-US" sz="800" i="1" dirty="0">
                <a:noFill/>
                <a:ea typeface="ヒラギノ角ゴ ProN W3" charset="0"/>
              </a:rPr>
              <a:t>Zol</a:t>
            </a:r>
            <a:r>
              <a:rPr lang="en-US" sz="800" i="1" baseline="0" dirty="0">
                <a:noFill/>
                <a:ea typeface="ヒラギノ角ゴ ProN W3" charset="0"/>
              </a:rPr>
              <a:t>a </a:t>
            </a:r>
            <a:r>
              <a:rPr lang="en-US" sz="800" i="1" dirty="0">
                <a:noFill/>
                <a:ea typeface="ヒラギノ角ゴ ProN W3" charset="0"/>
              </a:rPr>
              <a:t>Confidential  </a:t>
            </a:r>
            <a:fld id="{4E42DEAB-D893-724B-BC38-8338FE00D7FA}" type="slidenum">
              <a:rPr lang="en-US" sz="800" smtClean="0">
                <a:noFill/>
              </a:rPr>
              <a:pPr/>
              <a:t>‹#›</a:t>
            </a:fld>
            <a:endParaRPr lang="en-US" sz="800" dirty="0">
              <a:noFill/>
            </a:endParaRPr>
          </a:p>
        </p:txBody>
      </p:sp>
      <p:grpSp>
        <p:nvGrpSpPr>
          <p:cNvPr id="20" name="LegendBoxes" hidden="1"/>
          <p:cNvGrpSpPr>
            <a:grpSpLocks/>
          </p:cNvGrpSpPr>
          <p:nvPr userDrawn="1"/>
        </p:nvGrpSpPr>
        <p:grpSpPr bwMode="gray">
          <a:xfrm>
            <a:off x="7958455" y="820942"/>
            <a:ext cx="779144" cy="1017201"/>
            <a:chOff x="4936" y="176"/>
            <a:chExt cx="481" cy="628"/>
          </a:xfrm>
        </p:grpSpPr>
        <p:sp>
          <p:nvSpPr>
            <p:cNvPr id="21" name="Legend1"/>
            <p:cNvSpPr>
              <a:spLocks noChangeArrowheads="1"/>
            </p:cNvSpPr>
            <p:nvPr/>
          </p:nvSpPr>
          <p:spPr bwMode="gray">
            <a:xfrm>
              <a:off x="5096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7" name="LegendRectangle1"/>
            <p:cNvSpPr>
              <a:spLocks noChangeArrowheads="1"/>
            </p:cNvSpPr>
            <p:nvPr/>
          </p:nvSpPr>
          <p:spPr bwMode="gray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" name="Legend2"/>
            <p:cNvSpPr>
              <a:spLocks noChangeArrowheads="1"/>
            </p:cNvSpPr>
            <p:nvPr/>
          </p:nvSpPr>
          <p:spPr bwMode="gray">
            <a:xfrm>
              <a:off x="5096" y="34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29" name="LegendRectangle2"/>
            <p:cNvSpPr>
              <a:spLocks noChangeArrowheads="1"/>
            </p:cNvSpPr>
            <p:nvPr/>
          </p:nvSpPr>
          <p:spPr bwMode="gray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5096" y="517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1" name="LegendRectangle3"/>
            <p:cNvSpPr>
              <a:spLocks noChangeArrowheads="1"/>
            </p:cNvSpPr>
            <p:nvPr/>
          </p:nvSpPr>
          <p:spPr bwMode="gray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2" name="Legend4"/>
            <p:cNvSpPr>
              <a:spLocks noChangeArrowheads="1"/>
            </p:cNvSpPr>
            <p:nvPr/>
          </p:nvSpPr>
          <p:spPr bwMode="gray">
            <a:xfrm>
              <a:off x="5096" y="688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3" name="LegendRectangle4"/>
            <p:cNvSpPr>
              <a:spLocks noChangeArrowheads="1"/>
            </p:cNvSpPr>
            <p:nvPr/>
          </p:nvSpPr>
          <p:spPr bwMode="gray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4" name="LegendLines" hidden="1"/>
          <p:cNvGrpSpPr>
            <a:grpSpLocks/>
          </p:cNvGrpSpPr>
          <p:nvPr userDrawn="1"/>
        </p:nvGrpSpPr>
        <p:grpSpPr bwMode="gray">
          <a:xfrm>
            <a:off x="7644206" y="820941"/>
            <a:ext cx="1093393" cy="745084"/>
            <a:chOff x="4750" y="176"/>
            <a:chExt cx="675" cy="460"/>
          </a:xfrm>
        </p:grpSpPr>
        <p:sp>
          <p:nvSpPr>
            <p:cNvPr id="35" name="LineLegend1"/>
            <p:cNvSpPr>
              <a:spLocks noChangeShapeType="1"/>
            </p:cNvSpPr>
            <p:nvPr/>
          </p:nvSpPr>
          <p:spPr bwMode="gray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6" name="LineLegend2"/>
            <p:cNvSpPr>
              <a:spLocks noChangeShapeType="1"/>
            </p:cNvSpPr>
            <p:nvPr/>
          </p:nvSpPr>
          <p:spPr bwMode="gray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7" name="LineLegend3"/>
            <p:cNvSpPr>
              <a:spLocks noChangeShapeType="1"/>
            </p:cNvSpPr>
            <p:nvPr/>
          </p:nvSpPr>
          <p:spPr bwMode="gray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8" name="Legend1"/>
            <p:cNvSpPr>
              <a:spLocks noChangeArrowheads="1"/>
            </p:cNvSpPr>
            <p:nvPr/>
          </p:nvSpPr>
          <p:spPr bwMode="gray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39" name="Legend2"/>
            <p:cNvSpPr>
              <a:spLocks noChangeArrowheads="1"/>
            </p:cNvSpPr>
            <p:nvPr/>
          </p:nvSpPr>
          <p:spPr bwMode="gray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40" name="Legend3"/>
            <p:cNvSpPr>
              <a:spLocks noChangeArrowheads="1"/>
            </p:cNvSpPr>
            <p:nvPr/>
          </p:nvSpPr>
          <p:spPr bwMode="gray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41" name="McKSticker" hidden="1"/>
          <p:cNvGrpSpPr/>
          <p:nvPr userDrawn="1"/>
        </p:nvGrpSpPr>
        <p:grpSpPr bwMode="gray">
          <a:xfrm>
            <a:off x="7648970" y="820940"/>
            <a:ext cx="1088629" cy="216680"/>
            <a:chOff x="7673881" y="285750"/>
            <a:chExt cx="1066894" cy="212366"/>
          </a:xfrm>
        </p:grpSpPr>
        <p:sp>
          <p:nvSpPr>
            <p:cNvPr id="42" name="StickerRectangle"/>
            <p:cNvSpPr>
              <a:spLocks noChangeArrowheads="1"/>
            </p:cNvSpPr>
            <p:nvPr/>
          </p:nvSpPr>
          <p:spPr bwMode="gray">
            <a:xfrm>
              <a:off x="7673881" y="285750"/>
              <a:ext cx="1066894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913429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43" name="AutoShape 31"/>
            <p:cNvCxnSpPr>
              <a:cxnSpLocks noChangeShapeType="1"/>
              <a:stCxn id="42" idx="2"/>
              <a:endCxn id="42" idx="4"/>
            </p:cNvCxnSpPr>
            <p:nvPr/>
          </p:nvCxnSpPr>
          <p:spPr bwMode="gray">
            <a:xfrm>
              <a:off x="7673881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2"/>
            <p:cNvCxnSpPr>
              <a:cxnSpLocks noChangeShapeType="1"/>
              <a:stCxn id="42" idx="4"/>
              <a:endCxn id="42" idx="6"/>
            </p:cNvCxnSpPr>
            <p:nvPr/>
          </p:nvCxnSpPr>
          <p:spPr bwMode="gray">
            <a:xfrm>
              <a:off x="7673881" y="498116"/>
              <a:ext cx="1066894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5" name="LegendMoons" hidden="1"/>
          <p:cNvGrpSpPr/>
          <p:nvPr userDrawn="1"/>
        </p:nvGrpSpPr>
        <p:grpSpPr>
          <a:xfrm>
            <a:off x="7890252" y="820940"/>
            <a:ext cx="847347" cy="1333054"/>
            <a:chOff x="7769225" y="2105025"/>
            <a:chExt cx="830430" cy="1306516"/>
          </a:xfrm>
        </p:grpSpPr>
        <p:grpSp>
          <p:nvGrpSpPr>
            <p:cNvPr id="46" name="MoonLegend1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7769225" y="2105025"/>
              <a:ext cx="209550" cy="209551"/>
              <a:chOff x="4533" y="183"/>
              <a:chExt cx="144" cy="144"/>
            </a:xfrm>
          </p:grpSpPr>
          <p:sp>
            <p:nvSpPr>
              <p:cNvPr id="64" name="Oval 38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blackWhite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Arc 39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black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7" name="MoonLegend2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7769225" y="2379266"/>
              <a:ext cx="209550" cy="209551"/>
              <a:chOff x="1694" y="2044"/>
              <a:chExt cx="160" cy="160"/>
            </a:xfrm>
          </p:grpSpPr>
          <p:sp>
            <p:nvSpPr>
              <p:cNvPr id="62" name="Oval 41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blackWhite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Arc 42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black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8" name="MoonLegend4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auto">
            <a:xfrm>
              <a:off x="7769225" y="2927748"/>
              <a:ext cx="209550" cy="209551"/>
              <a:chOff x="4495" y="1198"/>
              <a:chExt cx="160" cy="160"/>
            </a:xfrm>
          </p:grpSpPr>
          <p:sp>
            <p:nvSpPr>
              <p:cNvPr id="60" name="Oval 47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blackWhite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rc 48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black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9" name="MoonLegend5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auto">
            <a:xfrm>
              <a:off x="7769225" y="3201990"/>
              <a:ext cx="209550" cy="209551"/>
              <a:chOff x="4495" y="1440"/>
              <a:chExt cx="160" cy="160"/>
            </a:xfrm>
          </p:grpSpPr>
          <p:sp>
            <p:nvSpPr>
              <p:cNvPr id="58" name="Oval 50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blackWhite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5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black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" name="Legend1"/>
            <p:cNvSpPr>
              <a:spLocks noChangeArrowheads="1"/>
            </p:cNvSpPr>
            <p:nvPr/>
          </p:nvSpPr>
          <p:spPr bwMode="auto">
            <a:xfrm>
              <a:off x="8089900" y="211772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51" name="Legend2"/>
            <p:cNvSpPr>
              <a:spLocks noChangeArrowheads="1"/>
            </p:cNvSpPr>
            <p:nvPr/>
          </p:nvSpPr>
          <p:spPr bwMode="auto">
            <a:xfrm>
              <a:off x="8089900" y="2392363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52" name="Legend3"/>
            <p:cNvSpPr>
              <a:spLocks noChangeArrowheads="1"/>
            </p:cNvSpPr>
            <p:nvPr/>
          </p:nvSpPr>
          <p:spPr bwMode="auto">
            <a:xfrm>
              <a:off x="8089900" y="2667002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53" name="Legend4"/>
            <p:cNvSpPr>
              <a:spLocks noChangeArrowheads="1"/>
            </p:cNvSpPr>
            <p:nvPr/>
          </p:nvSpPr>
          <p:spPr bwMode="auto">
            <a:xfrm>
              <a:off x="8089900" y="2938465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54" name="Legend5"/>
            <p:cNvSpPr>
              <a:spLocks noChangeArrowheads="1"/>
            </p:cNvSpPr>
            <p:nvPr/>
          </p:nvSpPr>
          <p:spPr bwMode="auto">
            <a:xfrm>
              <a:off x="8089900" y="3214690"/>
              <a:ext cx="5097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429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55" name="MoonLegend3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auto">
            <a:xfrm>
              <a:off x="7769225" y="2653507"/>
              <a:ext cx="209550" cy="209551"/>
              <a:chOff x="4495" y="1198"/>
              <a:chExt cx="160" cy="160"/>
            </a:xfrm>
          </p:grpSpPr>
          <p:sp>
            <p:nvSpPr>
              <p:cNvPr id="56" name="Oval 47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blackWhite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rc 48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black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15949" y="1291110"/>
            <a:ext cx="7729538" cy="426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845774" y="6291271"/>
            <a:ext cx="2016125" cy="358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507934B1-5BCF-4BE1-B35B-D0A97C9EC84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5" r:id="rId2"/>
    <p:sldLayoutId id="2147483678" r:id="rId3"/>
    <p:sldLayoutId id="2147483679" r:id="rId4"/>
    <p:sldLayoutId id="2147483680" r:id="rId5"/>
    <p:sldLayoutId id="2147483686" r:id="rId6"/>
    <p:sldLayoutId id="2147483685" r:id="rId7"/>
    <p:sldLayoutId id="2147483687" r:id="rId8"/>
    <p:sldLayoutId id="2147483690" r:id="rId9"/>
    <p:sldLayoutId id="2147483681" r:id="rId10"/>
    <p:sldLayoutId id="2147483691" r:id="rId11"/>
    <p:sldLayoutId id="2147483689" r:id="rId12"/>
    <p:sldLayoutId id="2147483682" r:id="rId13"/>
    <p:sldLayoutId id="2147483683" r:id="rId14"/>
    <p:sldLayoutId id="2147483684" r:id="rId15"/>
  </p:sldLayoutIdLst>
  <p:hf hdr="0" ftr="0" dt="0"/>
  <p:txStyles>
    <p:titleStyle>
      <a:lvl1pPr algn="ctr" defTabSz="895350" rtl="0" eaLnBrk="1" fontAlgn="base" hangingPunct="1">
        <a:spcBef>
          <a:spcPct val="0"/>
        </a:spcBef>
        <a:spcAft>
          <a:spcPct val="0"/>
        </a:spcAft>
        <a:tabLst>
          <a:tab pos="269875" algn="l"/>
        </a:tabLst>
        <a:defRPr lang="en-US" sz="2600" b="0" baseline="0" noProof="0" dirty="0" smtClean="0">
          <a:solidFill>
            <a:srgbClr val="211F1E"/>
          </a:solidFill>
          <a:latin typeface="Aleo" charset="0"/>
          <a:ea typeface="Aleo" charset="0"/>
          <a:cs typeface="Aleo" charset="0"/>
        </a:defRPr>
      </a:lvl1pPr>
      <a:lvl2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2pPr>
      <a:lvl3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3pPr>
      <a:lvl4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4pPr>
      <a:lvl5pPr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5pPr>
      <a:lvl6pPr marL="4572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6pPr>
      <a:lvl7pPr marL="9144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7pPr>
      <a:lvl8pPr marL="13716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8pPr>
      <a:lvl9pPr marL="1828800" algn="l" defTabSz="895350" rtl="0" eaLnBrk="1" fontAlgn="base" hangingPunct="1">
        <a:spcBef>
          <a:spcPct val="0"/>
        </a:spcBef>
        <a:spcAft>
          <a:spcPct val="0"/>
        </a:spcAft>
        <a:defRPr sz="1900" b="1">
          <a:solidFill>
            <a:schemeClr val="tx2"/>
          </a:solidFill>
          <a:latin typeface="Arial" charset="0"/>
        </a:defRPr>
      </a:lvl9pPr>
    </p:titleStyle>
    <p:bodyStyle>
      <a:lvl1pPr marL="0" indent="0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defRPr sz="2400" baseline="0">
          <a:solidFill>
            <a:srgbClr val="211F1E"/>
          </a:solidFill>
          <a:latin typeface="Aleo" charset="0"/>
          <a:ea typeface="Aleo" charset="0"/>
          <a:cs typeface="Aleo" charset="0"/>
        </a:defRPr>
      </a:lvl1pPr>
      <a:lvl2pPr marL="193675" indent="-19208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800" baseline="0">
          <a:solidFill>
            <a:srgbClr val="211F1E"/>
          </a:solidFill>
          <a:latin typeface="Aleo" charset="0"/>
          <a:ea typeface="Aleo" charset="0"/>
          <a:cs typeface="Aleo" charset="0"/>
        </a:defRPr>
      </a:lvl2pPr>
      <a:lvl3pPr marL="457200" indent="-261938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rgbClr val="211F1E"/>
          </a:solidFill>
          <a:latin typeface="Proxima Nova" charset="0"/>
          <a:ea typeface="Proxima Nova" charset="0"/>
          <a:cs typeface="Proxima Nova" charset="0"/>
        </a:defRPr>
      </a:lvl3pPr>
      <a:lvl4pPr marL="614363" indent="-1555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rgbClr val="211F1E"/>
          </a:solidFill>
          <a:latin typeface="Proxima Nova" charset="0"/>
          <a:ea typeface="Proxima Nova" charset="0"/>
          <a:cs typeface="Proxima Nova" charset="0"/>
        </a:defRPr>
      </a:lvl4pPr>
      <a:lvl5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rgbClr val="211F1E"/>
          </a:solidFill>
          <a:latin typeface="Proxima Nova" charset="0"/>
          <a:ea typeface="Proxima Nova" charset="0"/>
          <a:cs typeface="Proxima Nova" charset="0"/>
        </a:defRPr>
      </a:lvl5pPr>
      <a:lvl6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6pPr>
      <a:lvl7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7pPr>
      <a:lvl8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8pPr>
      <a:lvl9pPr marL="749808" indent="-130175" algn="l" defTabSz="895350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8053" y="3044349"/>
            <a:ext cx="4929187" cy="6327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Predicting Customer Satisfaction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8052" y="3722286"/>
            <a:ext cx="4929187" cy="6327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Rachel Livingston</a:t>
            </a:r>
          </a:p>
          <a:p>
            <a:r>
              <a:rPr lang="en-US" dirty="0"/>
              <a:t>Senior Director, Operations</a:t>
            </a:r>
          </a:p>
          <a:p>
            <a:r>
              <a:rPr lang="en-US" dirty="0"/>
              <a:t>Zola</a:t>
            </a:r>
          </a:p>
        </p:txBody>
      </p:sp>
    </p:spTree>
    <p:extLst>
      <p:ext uri="{BB962C8B-B14F-4D97-AF65-F5344CB8AC3E}">
        <p14:creationId xmlns:p14="http://schemas.microsoft.com/office/powerpoint/2010/main" val="63258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891B76-45CB-2647-8D10-B93B625CC5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5DE48-6F75-3D4D-9C27-D997F76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importance of each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F9B64-88CC-9A49-9062-CFB46E95A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67" y="1030571"/>
            <a:ext cx="2343571" cy="4502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C1EBA6-4D93-DB4A-B7C9-AA2CBA2F0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7543"/>
            <a:ext cx="8961438" cy="83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02136-7D01-9E46-BA0E-392704229739}"/>
              </a:ext>
            </a:extLst>
          </p:cNvPr>
          <p:cNvSpPr txBox="1"/>
          <p:nvPr/>
        </p:nvSpPr>
        <p:spPr>
          <a:xfrm>
            <a:off x="894555" y="2100159"/>
            <a:ext cx="35861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Most important features: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1. full resolution time</a:t>
            </a:r>
          </a:p>
          <a:p>
            <a:r>
              <a:rPr lang="en-US" dirty="0">
                <a:latin typeface="+mn-lt"/>
              </a:rPr>
              <a:t>2. first resolution time</a:t>
            </a:r>
          </a:p>
          <a:p>
            <a:r>
              <a:rPr lang="en-US" dirty="0">
                <a:latin typeface="+mn-lt"/>
              </a:rPr>
              <a:t>3. reopens</a:t>
            </a:r>
          </a:p>
          <a:p>
            <a:r>
              <a:rPr lang="en-US" dirty="0">
                <a:latin typeface="+mn-lt"/>
              </a:rPr>
              <a:t>4. wrap up code is registry</a:t>
            </a:r>
          </a:p>
          <a:p>
            <a:r>
              <a:rPr lang="en-US" dirty="0">
                <a:latin typeface="+mn-lt"/>
              </a:rPr>
              <a:t>5. the number of private comments</a:t>
            </a:r>
          </a:p>
        </p:txBody>
      </p:sp>
    </p:spTree>
    <p:extLst>
      <p:ext uri="{BB962C8B-B14F-4D97-AF65-F5344CB8AC3E}">
        <p14:creationId xmlns:p14="http://schemas.microsoft.com/office/powerpoint/2010/main" val="320006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B39F5-EAE0-1B42-8DF0-727EFFCA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BFF91A-338E-2A49-8783-281B7EA183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B6827-40A2-C84A-8B3B-10BC89490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3925" y="2913562"/>
            <a:ext cx="2981326" cy="2458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K = 5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/>
              <a:t>full_resolution_time</a:t>
            </a:r>
            <a:endParaRPr lang="en-US" sz="2000" dirty="0"/>
          </a:p>
          <a:p>
            <a:r>
              <a:rPr lang="en-US" sz="2000" dirty="0" err="1">
                <a:solidFill>
                  <a:schemeClr val="accent6"/>
                </a:solidFill>
              </a:rPr>
              <a:t>private_comments</a:t>
            </a:r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 err="1">
                <a:solidFill>
                  <a:schemeClr val="accent6"/>
                </a:solidFill>
              </a:rPr>
              <a:t>public_comments</a:t>
            </a:r>
            <a:endParaRPr lang="en-US" sz="2000" dirty="0">
              <a:solidFill>
                <a:schemeClr val="accent6"/>
              </a:solidFill>
            </a:endParaRPr>
          </a:p>
          <a:p>
            <a:r>
              <a:rPr lang="en-US" sz="2000" dirty="0"/>
              <a:t>reopens 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replies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EC8D8-61A0-C04E-A200-1181FF8FF9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43463" y="2913562"/>
            <a:ext cx="3309938" cy="3044326"/>
          </a:xfrm>
        </p:spPr>
        <p:txBody>
          <a:bodyPr>
            <a:normAutofit/>
          </a:bodyPr>
          <a:lstStyle/>
          <a:p>
            <a:r>
              <a:rPr lang="en-US" sz="2000" dirty="0"/>
              <a:t>K = 7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agent_wait_time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full_resolution_time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private_comments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public_comments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reopens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trike="sngStrike" dirty="0"/>
              <a:t>replies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wrap_up_code_Registry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C6592-EDB1-A042-873C-40B437CA4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4" y="1108571"/>
            <a:ext cx="7785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D017E6-E877-4246-BC1A-1E602732D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FD03D5-0CA9-644D-A365-5F480A9A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1FD1E-E0AE-104B-B92A-A74B771F78F3}"/>
              </a:ext>
            </a:extLst>
          </p:cNvPr>
          <p:cNvSpPr txBox="1"/>
          <p:nvPr/>
        </p:nvSpPr>
        <p:spPr>
          <a:xfrm>
            <a:off x="1380330" y="1714501"/>
            <a:ext cx="6200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From the 2 lists, consolidate important features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agent wait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full resolution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first resolution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reopens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wrap up code is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number of private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number of public comments</a:t>
            </a:r>
          </a:p>
        </p:txBody>
      </p:sp>
    </p:spTree>
    <p:extLst>
      <p:ext uri="{BB962C8B-B14F-4D97-AF65-F5344CB8AC3E}">
        <p14:creationId xmlns:p14="http://schemas.microsoft.com/office/powerpoint/2010/main" val="58020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2DCB9A-86DB-C541-BF52-E8C65FB4A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8FB782-E791-C347-8581-7E4174BB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3BBC2-C00A-344F-AE8F-CD97996576B1}"/>
              </a:ext>
            </a:extLst>
          </p:cNvPr>
          <p:cNvSpPr txBox="1"/>
          <p:nvPr/>
        </p:nvSpPr>
        <p:spPr>
          <a:xfrm>
            <a:off x="687386" y="1115947"/>
            <a:ext cx="7586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Grid Search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n_neighbors</a:t>
            </a:r>
            <a:r>
              <a:rPr lang="en-US" dirty="0">
                <a:latin typeface="+mn-lt"/>
              </a:rPr>
              <a:t>: 2 –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metric: </a:t>
            </a:r>
            <a:r>
              <a:rPr lang="en-US" dirty="0" err="1">
                <a:latin typeface="+mn-lt"/>
              </a:rPr>
              <a:t>minkowski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manhattan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euclidean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0C22F-0C7C-CB41-8FB4-F76AE1DF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1" y="2593975"/>
            <a:ext cx="6578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4B29A-CAAD-2944-934B-5A460102E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DAB11-B7B7-B844-B6F1-8D601081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0F554-4388-C248-AD54-EDF4B2E37FF7}"/>
              </a:ext>
            </a:extLst>
          </p:cNvPr>
          <p:cNvSpPr txBox="1"/>
          <p:nvPr/>
        </p:nvSpPr>
        <p:spPr>
          <a:xfrm>
            <a:off x="473868" y="1175359"/>
            <a:ext cx="25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With all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5F09FC-804C-0C4A-A8D7-46FDEFF09FBD}"/>
              </a:ext>
            </a:extLst>
          </p:cNvPr>
          <p:cNvSpPr txBox="1"/>
          <p:nvPr/>
        </p:nvSpPr>
        <p:spPr>
          <a:xfrm>
            <a:off x="473868" y="3480566"/>
            <a:ext cx="25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With select features: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437A0-504B-C344-851B-851691535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" y="1453938"/>
            <a:ext cx="8013700" cy="181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C2078-E337-AB4B-A8D9-BDDBF4567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" y="3819120"/>
            <a:ext cx="8013700" cy="154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318FE-F541-374D-81E4-15E610832C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29802A-6775-6949-8356-69BD90F8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7AD2B-D258-2B40-805C-B0C907D6B497}"/>
              </a:ext>
            </a:extLst>
          </p:cNvPr>
          <p:cNvSpPr txBox="1"/>
          <p:nvPr/>
        </p:nvSpPr>
        <p:spPr>
          <a:xfrm>
            <a:off x="687386" y="1115947"/>
            <a:ext cx="7586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Grid Search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polynomial_features_degree</a:t>
            </a:r>
            <a:r>
              <a:rPr lang="en-US" dirty="0">
                <a:latin typeface="+mn-lt"/>
              </a:rPr>
              <a:t>: 1, 2, 3,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logisticregression</a:t>
            </a:r>
            <a:r>
              <a:rPr lang="en-US" dirty="0">
                <a:latin typeface="+mn-lt"/>
              </a:rPr>
              <a:t>__C: [0.1, 1, 5, 10, 100]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422FF-D70D-514E-9880-C8A6EB45D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5725"/>
            <a:ext cx="8961438" cy="116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770EAF-C07F-7B4A-B54C-74DEF2B15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EA8A8-1C43-244D-9736-76A4B33E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Regressor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06E49-6916-A647-A90B-A4149AD5E65F}"/>
              </a:ext>
            </a:extLst>
          </p:cNvPr>
          <p:cNvSpPr txBox="1"/>
          <p:nvPr/>
        </p:nvSpPr>
        <p:spPr>
          <a:xfrm>
            <a:off x="473868" y="1220644"/>
            <a:ext cx="25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With all features: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40D6C-131E-B043-8571-97229F60C009}"/>
              </a:ext>
            </a:extLst>
          </p:cNvPr>
          <p:cNvSpPr txBox="1"/>
          <p:nvPr/>
        </p:nvSpPr>
        <p:spPr>
          <a:xfrm>
            <a:off x="473868" y="3852862"/>
            <a:ext cx="2557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With select features: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E4427-CF8B-A446-B30F-FC07AE1A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68" y="4146558"/>
            <a:ext cx="6261100" cy="232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70DCDC-E49A-494E-9FBA-EAD828E1C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40" y="1584527"/>
            <a:ext cx="5796755" cy="22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26406A-9768-1F45-B5A6-47BB72581D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E091D-D83B-4A46-B27F-EACA72B7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A7B15-904A-0740-A34C-42E7B2761AD9}"/>
              </a:ext>
            </a:extLst>
          </p:cNvPr>
          <p:cNvSpPr txBox="1"/>
          <p:nvPr/>
        </p:nvSpPr>
        <p:spPr>
          <a:xfrm>
            <a:off x="700088" y="1271588"/>
            <a:ext cx="78581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Model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KNN was the best model with accuracy of 93%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Decision tree most useful model in terms of practicality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Logisitic</a:t>
            </a:r>
            <a:r>
              <a:rPr lang="en-US" dirty="0">
                <a:latin typeface="+mn-lt"/>
              </a:rPr>
              <a:t> regressor was good at predicting ”good” tickets but not “bad” tickets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Feature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Tickets that take longer to solve in both time and conversation are more likely to be bad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These tickets are usually “hard”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487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9A9AF-0252-3E4B-927D-C15E9357D3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F4125F-CF6D-5448-888C-B4C836C3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DD8C8-3DEA-7749-BA42-CDD700A57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5" y="1097930"/>
            <a:ext cx="6687344" cy="2037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603E67-B5B6-7141-A3BD-18CA9795A234}"/>
              </a:ext>
            </a:extLst>
          </p:cNvPr>
          <p:cNvSpPr txBox="1"/>
          <p:nvPr/>
        </p:nvSpPr>
        <p:spPr>
          <a:xfrm>
            <a:off x="1049735" y="3500437"/>
            <a:ext cx="7186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Create an automation with the following 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Ticket is open longer than 6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Ticket has been reopened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Ticket has a “private comment”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Tag tickets as “predicted bad”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Measure discrepancy between predicted bad and rated bad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Measure volume of predicted bad tickets</a:t>
            </a:r>
          </a:p>
        </p:txBody>
      </p:sp>
    </p:spTree>
    <p:extLst>
      <p:ext uri="{BB962C8B-B14F-4D97-AF65-F5344CB8AC3E}">
        <p14:creationId xmlns:p14="http://schemas.microsoft.com/office/powerpoint/2010/main" val="175476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759EF-C9BC-464D-AFAE-477687D89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F163D-D581-004B-9374-E84EB1E478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945313" y="6291263"/>
            <a:ext cx="2016125" cy="358775"/>
          </a:xfrm>
        </p:spPr>
        <p:txBody>
          <a:bodyPr/>
          <a:lstStyle/>
          <a:p>
            <a:fld id="{507934B1-5BCF-4BE1-B35B-D0A97C9EC8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0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3EA96-F866-5948-9345-1E0E8EC32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64DAC-70D4-5E4A-9723-4717BE5C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59652-A2CA-F54C-96AC-004D579A0487}"/>
              </a:ext>
            </a:extLst>
          </p:cNvPr>
          <p:cNvSpPr txBox="1"/>
          <p:nvPr/>
        </p:nvSpPr>
        <p:spPr>
          <a:xfrm>
            <a:off x="501805" y="1250499"/>
            <a:ext cx="7170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Problem Statement: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507FE-FE29-8C4B-BFED-2FEE6555CE36}"/>
              </a:ext>
            </a:extLst>
          </p:cNvPr>
          <p:cNvSpPr txBox="1"/>
          <p:nvPr/>
        </p:nvSpPr>
        <p:spPr>
          <a:xfrm>
            <a:off x="685800" y="1957388"/>
            <a:ext cx="7815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Create a model to predict the customer satisfaction rating on incoming and in progress support tickets so they can be escalated in real time.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856245-0F7A-C34A-A927-12CE9F29D8A7}"/>
              </a:ext>
            </a:extLst>
          </p:cNvPr>
          <p:cNvSpPr txBox="1"/>
          <p:nvPr/>
        </p:nvSpPr>
        <p:spPr>
          <a:xfrm>
            <a:off x="501805" y="3517449"/>
            <a:ext cx="7170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Business Case: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F949C-1DC7-7C4C-9E3F-5A37E99F5EB0}"/>
              </a:ext>
            </a:extLst>
          </p:cNvPr>
          <p:cNvSpPr txBox="1"/>
          <p:nvPr/>
        </p:nvSpPr>
        <p:spPr>
          <a:xfrm>
            <a:off x="685800" y="4224338"/>
            <a:ext cx="7815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CSAT is a KPI on which my team is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Once a rating has been given, it can’t be changed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only lever to raise your CSAT score is to get fewer bad ratings</a:t>
            </a:r>
          </a:p>
        </p:txBody>
      </p:sp>
    </p:spTree>
    <p:extLst>
      <p:ext uri="{BB962C8B-B14F-4D97-AF65-F5344CB8AC3E}">
        <p14:creationId xmlns:p14="http://schemas.microsoft.com/office/powerpoint/2010/main" val="3230430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13EA96-F866-5948-9345-1E0E8EC32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D64DAC-70D4-5E4A-9723-4717BE5C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CSAT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BE59B-8999-264E-86FA-025484BC9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005" y="3383280"/>
            <a:ext cx="4731769" cy="2081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859C2-B77D-2C41-9FC8-E8D57DCBD255}"/>
              </a:ext>
            </a:extLst>
          </p:cNvPr>
          <p:cNvSpPr txBox="1"/>
          <p:nvPr/>
        </p:nvSpPr>
        <p:spPr>
          <a:xfrm>
            <a:off x="734997" y="1475798"/>
            <a:ext cx="7750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CSAT is a measure of the number of positive responses to a simple question: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How would you rate the support you received?</a:t>
            </a:r>
          </a:p>
          <a:p>
            <a:pPr algn="ctr"/>
            <a:endParaRPr lang="en-US" dirty="0">
              <a:latin typeface="+mn-lt"/>
            </a:endParaRPr>
          </a:p>
          <a:p>
            <a:pPr algn="ctr"/>
            <a:r>
              <a:rPr lang="en-US" dirty="0">
                <a:latin typeface="+mn-lt"/>
              </a:rPr>
              <a:t>Satisfaction Score = [Number of positive ratings]/[Total number of scores received]</a:t>
            </a:r>
          </a:p>
        </p:txBody>
      </p:sp>
    </p:spTree>
    <p:extLst>
      <p:ext uri="{BB962C8B-B14F-4D97-AF65-F5344CB8AC3E}">
        <p14:creationId xmlns:p14="http://schemas.microsoft.com/office/powerpoint/2010/main" val="80529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229E9-84DE-DD4E-A4DB-94550EEA8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ECEFD-BA75-3C40-8D7B-C3979F42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and Data 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119FE0-E383-0B4E-B947-2177103F4325}"/>
              </a:ext>
            </a:extLst>
          </p:cNvPr>
          <p:cNvGrpSpPr/>
          <p:nvPr/>
        </p:nvGrpSpPr>
        <p:grpSpPr>
          <a:xfrm>
            <a:off x="517760" y="2749322"/>
            <a:ext cx="7925915" cy="2266165"/>
            <a:chOff x="440845" y="1198570"/>
            <a:chExt cx="7925915" cy="22661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931427-0895-BA4E-8E2B-39B5CBD55DE5}"/>
                </a:ext>
              </a:extLst>
            </p:cNvPr>
            <p:cNvSpPr txBox="1"/>
            <p:nvPr/>
          </p:nvSpPr>
          <p:spPr>
            <a:xfrm>
              <a:off x="440845" y="1198570"/>
              <a:ext cx="7170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22 data attributes used*: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06CB0D-399F-854F-9F58-0BFAF64FB494}"/>
                </a:ext>
              </a:extLst>
            </p:cNvPr>
            <p:cNvSpPr txBox="1"/>
            <p:nvPr/>
          </p:nvSpPr>
          <p:spPr>
            <a:xfrm>
              <a:off x="777240" y="1648853"/>
              <a:ext cx="7589520" cy="1815882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customer type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hour ticket created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agent wait time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assign time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first reply time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first resolution time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full resolution time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private comments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public comments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agent stations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reopens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replies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wrap up code (11 options)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D920F0-FD73-874A-9CD2-B5937C1CB925}"/>
              </a:ext>
            </a:extLst>
          </p:cNvPr>
          <p:cNvGrpSpPr/>
          <p:nvPr/>
        </p:nvGrpSpPr>
        <p:grpSpPr>
          <a:xfrm>
            <a:off x="685957" y="1191900"/>
            <a:ext cx="7925915" cy="1035058"/>
            <a:chOff x="440845" y="1198570"/>
            <a:chExt cx="7925915" cy="10350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C3A830-4196-3E4F-9D9C-DFC0327C6920}"/>
                </a:ext>
              </a:extLst>
            </p:cNvPr>
            <p:cNvSpPr txBox="1"/>
            <p:nvPr/>
          </p:nvSpPr>
          <p:spPr>
            <a:xfrm>
              <a:off x="440845" y="1198570"/>
              <a:ext cx="71702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Data Set: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1EA8AF-D96F-614B-858F-A4359A711A72}"/>
                </a:ext>
              </a:extLst>
            </p:cNvPr>
            <p:cNvSpPr txBox="1"/>
            <p:nvPr/>
          </p:nvSpPr>
          <p:spPr>
            <a:xfrm>
              <a:off x="777240" y="1648853"/>
              <a:ext cx="7589520" cy="58477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24,552 rated support tickets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+mn-lt"/>
                </a:rPr>
                <a:t>2019 calendar year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11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81A232-598D-2F4C-A6CD-81E3EF4F3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1F03C2-6F6E-D94D-840A-F0A0E9CD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and Cleaning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C8BE7-3193-2A4B-949E-8A6F7BFB5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881"/>
            <a:ext cx="8961438" cy="1909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75D52-456A-8844-8D40-310160AF2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26691"/>
            <a:ext cx="8961438" cy="1488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C66B25-C628-2A44-8ACA-781B1B8D7596}"/>
              </a:ext>
            </a:extLst>
          </p:cNvPr>
          <p:cNvSpPr txBox="1"/>
          <p:nvPr/>
        </p:nvSpPr>
        <p:spPr>
          <a:xfrm>
            <a:off x="473549" y="4838183"/>
            <a:ext cx="6372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Key cleaning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Used SMOTE to deal with imbalanced classes</a:t>
            </a:r>
          </a:p>
        </p:txBody>
      </p:sp>
    </p:spTree>
    <p:extLst>
      <p:ext uri="{BB962C8B-B14F-4D97-AF65-F5344CB8AC3E}">
        <p14:creationId xmlns:p14="http://schemas.microsoft.com/office/powerpoint/2010/main" val="403405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A800D-858E-0543-8822-3C57644BA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EC6420-9F90-C645-A007-73679728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Initial 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36EBE-E430-7E46-B32A-A0C0EC675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4" y="2263614"/>
            <a:ext cx="7788407" cy="3489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EA93A3-7BD1-424E-B50D-D3B78258E82D}"/>
              </a:ext>
            </a:extLst>
          </p:cNvPr>
          <p:cNvSpPr txBox="1"/>
          <p:nvPr/>
        </p:nvSpPr>
        <p:spPr>
          <a:xfrm>
            <a:off x="1179577" y="1108574"/>
            <a:ext cx="6372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Looked at correlation of all attributes to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Six features appeared to have the largest impact</a:t>
            </a:r>
          </a:p>
        </p:txBody>
      </p:sp>
    </p:spTree>
    <p:extLst>
      <p:ext uri="{BB962C8B-B14F-4D97-AF65-F5344CB8AC3E}">
        <p14:creationId xmlns:p14="http://schemas.microsoft.com/office/powerpoint/2010/main" val="25008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397CA-95ED-324D-AA1B-241EC32B1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6E931F-902B-AF48-B355-00914B9F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Feature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0B3007-E41A-3147-9531-014D18A4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87" y="3769623"/>
            <a:ext cx="2802573" cy="2951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ECCE1-2875-BD41-8661-BE77319E7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" y="3797765"/>
            <a:ext cx="2780156" cy="2923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FCE0D-1162-144F-84EF-4F768A239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99" y="824315"/>
            <a:ext cx="2839661" cy="2863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BA7AB5-7917-8546-A6C2-20991C18C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65" y="786938"/>
            <a:ext cx="2815672" cy="2895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115EAC-FDEE-4346-AD15-9803EF3DD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" y="832684"/>
            <a:ext cx="2790020" cy="2855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799E40-C60D-554E-8298-DC7F972B7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62" y="3753948"/>
            <a:ext cx="2860675" cy="29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4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3885D6B-C21B-094F-AC54-58A3FEB4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465354"/>
            <a:ext cx="4943475" cy="25799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98E42-FBA1-C542-B7C1-D1F2C0D53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3050C-AA18-ED45-AB70-DF5865C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Decision Tree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104DD-B806-F94B-9F59-AEF09B3AB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32" y="1744022"/>
            <a:ext cx="4389555" cy="4054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8AE527-6061-8E49-9FA9-03C291AEB486}"/>
              </a:ext>
            </a:extLst>
          </p:cNvPr>
          <p:cNvSpPr txBox="1"/>
          <p:nvPr/>
        </p:nvSpPr>
        <p:spPr>
          <a:xfrm>
            <a:off x="700088" y="871538"/>
            <a:ext cx="745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Optimized depth of tree using AUC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Minimal different between 3 and 5 layers, picked 3</a:t>
            </a:r>
          </a:p>
        </p:txBody>
      </p:sp>
    </p:spTree>
    <p:extLst>
      <p:ext uri="{BB962C8B-B14F-4D97-AF65-F5344CB8AC3E}">
        <p14:creationId xmlns:p14="http://schemas.microsoft.com/office/powerpoint/2010/main" val="48223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98E42-FBA1-C542-B7C1-D1F2C0D53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934B1-5BCF-4BE1-B35B-D0A97C9EC8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3050C-AA18-ED45-AB70-DF5865C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3ADB4-C72A-6F43-BD21-59FE64D3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0" y="1402081"/>
            <a:ext cx="8294458" cy="2545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172FCB-98D9-FF47-B35E-D4F3DEFE098C}"/>
              </a:ext>
            </a:extLst>
          </p:cNvPr>
          <p:cNvSpPr/>
          <p:nvPr/>
        </p:nvSpPr>
        <p:spPr>
          <a:xfrm>
            <a:off x="7223760" y="3307080"/>
            <a:ext cx="1566227" cy="92964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err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CD471-4529-564B-A2D2-5775BC69F2E8}"/>
              </a:ext>
            </a:extLst>
          </p:cNvPr>
          <p:cNvSpPr txBox="1"/>
          <p:nvPr/>
        </p:nvSpPr>
        <p:spPr>
          <a:xfrm>
            <a:off x="1171575" y="4514850"/>
            <a:ext cx="6472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Highlighted node captured 77% of all bad tickets</a:t>
            </a:r>
          </a:p>
        </p:txBody>
      </p:sp>
    </p:spTree>
    <p:extLst>
      <p:ext uri="{BB962C8B-B14F-4D97-AF65-F5344CB8AC3E}">
        <p14:creationId xmlns:p14="http://schemas.microsoft.com/office/powerpoint/2010/main" val="1845525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HINKCELLUNDODONOTDELETE" val="0"/>
  <p:tag name="ISNEWSLIDENUMBER" val="True"/>
  <p:tag name="PREVIOUSNAME" val="C:\Users\Justin Browne\Documents\Justin Personal Files\Zola Project\Zola Series B Draft - 11 May 2015.pptx"/>
  <p:tag name="THINKCELLPRESENTATIONDONOTDELETE" val="&lt;?xml version=&quot;1.0&quot; encoding=&quot;UTF-16&quot; standalone=&quot;yes&quot;?&gt;&#10;&lt;root reqver=&quot;21047&quot;&gt;&lt;version val=&quot;23231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-%1-%Y&lt;/m_strFormatTime&gt;&lt;/m_precDefaultDate&gt;&lt;m_precDefaultYear/&gt;&lt;m_precDefaultQuarter/&gt;&lt;m_precDefaultMonth/&gt;&lt;m_precDefaultWeek/&gt;&lt;m_precDefaultDay/&gt;&lt;m_mruColor&gt;&lt;m_vecMRU length=&quot;2&quot;&gt;&lt;elem m_fUsage=&quot;3.53488690000000010000E+000&quot;&gt;&lt;m_msothmcolidx val=&quot;0&quot;/&gt;&lt;m_rgb r=&quot;0&quot; g=&quot;83&quot; b=&quot;9b&quot;/&gt;&lt;m_ppcolschidx tagver0=&quot;23004&quot; tagname0=&quot;m_ppcolschidxUNRECOGNIZED&quot; val=&quot;0&quot;/&gt;&lt;m_nBrightness val=&quot;0&quot;/&gt;&lt;/elem&gt;&lt;elem m_fUsage=&quot;2.16044100000000010000E+000&quot;&gt;&lt;m_msothmcolidx val=&quot;0&quot;/&gt;&lt;m_rgb r=&quot;50&quot; g=&quot;b2&quot; b=&quot;bd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heme/theme1.xml><?xml version="1.0" encoding="utf-8"?>
<a:theme xmlns:a="http://schemas.openxmlformats.org/drawingml/2006/main" name="1_Firm Format - English (US)">
  <a:themeElements>
    <a:clrScheme name="Custom 1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B3C0"/>
      </a:accent1>
      <a:accent2>
        <a:srgbClr val="335F80"/>
      </a:accent2>
      <a:accent3>
        <a:srgbClr val="C5E4E9"/>
      </a:accent3>
      <a:accent4>
        <a:srgbClr val="DCDDDD"/>
      </a:accent4>
      <a:accent5>
        <a:srgbClr val="D5C0A0"/>
      </a:accent5>
      <a:accent6>
        <a:srgbClr val="C61D3E"/>
      </a:accent6>
      <a:hlink>
        <a:srgbClr val="003B57"/>
      </a:hlink>
      <a:folHlink>
        <a:srgbClr val="002960"/>
      </a:folHlink>
    </a:clrScheme>
    <a:fontScheme name="Custom 5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>
    <a:extraClrScheme>
      <a:clrScheme name="Firm Format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EAEA"/>
        </a:accent1>
        <a:accent2>
          <a:srgbClr val="D0D0D0"/>
        </a:accent2>
        <a:accent3>
          <a:srgbClr val="909090"/>
        </a:accent3>
        <a:accent4>
          <a:srgbClr val="606060"/>
        </a:accent4>
        <a:accent5>
          <a:srgbClr val="FF6600"/>
        </a:accent5>
        <a:accent6>
          <a:srgbClr val="808080"/>
        </a:accent6>
        <a:hlink>
          <a:srgbClr val="909090"/>
        </a:hlink>
        <a:folHlink>
          <a:srgbClr val="6060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2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91B0FF"/>
        </a:accent2>
        <a:accent3>
          <a:srgbClr val="0066CC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0066CC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rm Format 3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7E0FB"/>
        </a:accent1>
        <a:accent2>
          <a:srgbClr val="C7C293"/>
        </a:accent2>
        <a:accent3>
          <a:srgbClr val="50A2A0"/>
        </a:accent3>
        <a:accent4>
          <a:srgbClr val="002960"/>
        </a:accent4>
        <a:accent5>
          <a:srgbClr val="FF6600"/>
        </a:accent5>
        <a:accent6>
          <a:srgbClr val="808080"/>
        </a:accent6>
        <a:hlink>
          <a:srgbClr val="50A2A0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B19AA594-1047-474D-8208-2C82A2D01149}" vid="{5739F14C-DF5C-5645-8F7B-CF6DC545712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Zola Template</Template>
  <TotalTime>7297</TotalTime>
  <Words>675</Words>
  <Application>Microsoft Macintosh PowerPoint</Application>
  <PresentationFormat>Custom</PresentationFormat>
  <Paragraphs>150</Paragraphs>
  <Slides>19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ヒラギノ角ゴ ProN W3</vt:lpstr>
      <vt:lpstr>Aleo</vt:lpstr>
      <vt:lpstr>Arial</vt:lpstr>
      <vt:lpstr>Gill Sans</vt:lpstr>
      <vt:lpstr>Museo Slab 500</vt:lpstr>
      <vt:lpstr>Proxima Nova</vt:lpstr>
      <vt:lpstr>Proxima Nova Rg</vt:lpstr>
      <vt:lpstr>1_Firm Format - English (US)</vt:lpstr>
      <vt:lpstr>think-cell Slide</vt:lpstr>
      <vt:lpstr>PowerPoint Presentation</vt:lpstr>
      <vt:lpstr>Project Proposal</vt:lpstr>
      <vt:lpstr>Definition of CSAT</vt:lpstr>
      <vt:lpstr>EDA and Data Summary</vt:lpstr>
      <vt:lpstr>EDA and Cleaning Steps</vt:lpstr>
      <vt:lpstr>Correlation and Initial Hypothesis</vt:lpstr>
      <vt:lpstr>Top Feature Analysis</vt:lpstr>
      <vt:lpstr>Feature Selection: Decision Tree</vt:lpstr>
      <vt:lpstr>Feature Selection: Decision Tree</vt:lpstr>
      <vt:lpstr>Gini importance of each feature</vt:lpstr>
      <vt:lpstr>Feature Selection</vt:lpstr>
      <vt:lpstr>Final Features</vt:lpstr>
      <vt:lpstr>KNN Model</vt:lpstr>
      <vt:lpstr>KNN Model Results</vt:lpstr>
      <vt:lpstr>Logistic Regressor</vt:lpstr>
      <vt:lpstr>Logistic Regressor Results</vt:lpstr>
      <vt:lpstr>Summary</vt:lpstr>
      <vt:lpstr>Next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 Livingston</dc:creator>
  <cp:keywords/>
  <dc:description/>
  <cp:lastModifiedBy>Rachel Livingston</cp:lastModifiedBy>
  <cp:revision>92</cp:revision>
  <cp:lastPrinted>2016-10-31T18:33:57Z</cp:lastPrinted>
  <dcterms:created xsi:type="dcterms:W3CDTF">2019-04-11T16:57:40Z</dcterms:created>
  <dcterms:modified xsi:type="dcterms:W3CDTF">2019-09-23T01:19:18Z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le">
    <vt:lpwstr>Title</vt:lpwstr>
  </property>
  <property fmtid="{D5CDD505-2E9C-101B-9397-08002B2CF9AE}" pid="3" name="Final">
    <vt:bool>true</vt:bool>
  </property>
  <property fmtid="{D5CDD505-2E9C-101B-9397-08002B2CF9AE}" pid="4" name="Event">
    <vt:lpwstr/>
  </property>
  <property fmtid="{D5CDD505-2E9C-101B-9397-08002B2CF9AE}" pid="5" name="Delivery Date">
    <vt:lpwstr>Date</vt:lpwstr>
  </property>
  <property fmtid="{D5CDD505-2E9C-101B-9397-08002B2CF9AE}" pid="6" name="docid">
    <vt:lpwstr/>
  </property>
  <property fmtid="{D5CDD505-2E9C-101B-9397-08002B2CF9AE}" pid="7" name="Office2010EditCount">
    <vt:lpwstr>1</vt:lpwstr>
  </property>
  <property fmtid="{D5CDD505-2E9C-101B-9397-08002B2CF9AE}" pid="8" name="Office2003EditCount">
    <vt:lpwstr>0</vt:lpwstr>
  </property>
  <property fmtid="{D5CDD505-2E9C-101B-9397-08002B2CF9AE}" pid="9" name="LastEditedOfficeVersion">
    <vt:lpwstr>Office2010</vt:lpwstr>
  </property>
  <property fmtid="{D5CDD505-2E9C-101B-9397-08002B2CF9AE}" pid="10" name="Office2010WasSaved">
    <vt:lpwstr>1</vt:lpwstr>
  </property>
</Properties>
</file>